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84" r:id="rId1"/>
  </p:sldMasterIdLst>
  <p:notesMasterIdLst>
    <p:notesMasterId r:id="rId3"/>
  </p:notesMasterIdLst>
  <p:sldIdLst>
    <p:sldId id="256" r:id="rId2"/>
  </p:sldIdLst>
  <p:sldSz cx="27432000" cy="36576000"/>
  <p:notesSz cx="37439600" cy="254587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00" userDrawn="1">
          <p15:clr>
            <a:srgbClr val="A4A3A4"/>
          </p15:clr>
        </p15:guide>
        <p15:guide id="2" pos="360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24"/>
  </p:normalViewPr>
  <p:slideViewPr>
    <p:cSldViewPr>
      <p:cViewPr varScale="1">
        <p:scale>
          <a:sx n="20" d="100"/>
          <a:sy n="20" d="100"/>
        </p:scale>
        <p:origin x="3084" y="138"/>
      </p:cViewPr>
      <p:guideLst>
        <p:guide orient="horz" pos="2400"/>
        <p:guide pos="360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10.png>
</file>

<file path=ppt/media/image11.svg>
</file>

<file path=ppt/media/image12.png>
</file>

<file path=ppt/media/image13.png>
</file>

<file path=ppt/media/image14.png>
</file>

<file path=ppt/media/image15.tiff>
</file>

<file path=ppt/media/image16.tiff>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50" name="Rectangle 1"/>
          <p:cNvSpPr>
            <a:spLocks noGrp="1" noRot="1" noChangeAspect="1" noChangeArrowheads="1"/>
          </p:cNvSpPr>
          <p:nvPr>
            <p:ph type="sldImg"/>
          </p:nvPr>
        </p:nvSpPr>
        <p:spPr bwMode="auto">
          <a:xfrm>
            <a:off x="0" y="1935163"/>
            <a:ext cx="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sp>
      <p:sp>
        <p:nvSpPr>
          <p:cNvPr id="2" name="Rectangle 2"/>
          <p:cNvSpPr>
            <a:spLocks noGrp="1" noChangeArrowheads="1"/>
          </p:cNvSpPr>
          <p:nvPr>
            <p:ph type="body"/>
          </p:nvPr>
        </p:nvSpPr>
        <p:spPr bwMode="auto">
          <a:xfrm>
            <a:off x="3743325" y="12093575"/>
            <a:ext cx="29949775" cy="11455400"/>
          </a:xfrm>
          <a:prstGeom prst="rect">
            <a:avLst/>
          </a:prstGeom>
          <a:noFill/>
          <a:ln>
            <a:noFill/>
          </a:ln>
          <a:effectLst/>
        </p:spPr>
        <p:txBody>
          <a:bodyPr vert="horz" wrap="square" lIns="0" tIns="0" rIns="0" bIns="0" numCol="1" anchor="t" anchorCtr="0" compatLnSpc="1">
            <a:prstTxWarp prst="textNoShape">
              <a:avLst/>
            </a:prstTxWarp>
          </a:bodyPr>
          <a:lstStyle/>
          <a:p>
            <a:pPr lvl="0"/>
            <a:endParaRPr lang="en-US" noProof="0"/>
          </a:p>
        </p:txBody>
      </p:sp>
    </p:spTree>
  </p:cSld>
  <p:clrMap bg1="lt1" tx1="dk1" bg2="lt2" tx2="dk2" accent1="accent1" accent2="accent2" accent3="accent3" accent4="accent4" accent5="accent5" accent6="accent6" hlink="hlink" folHlink="folHlink"/>
  <p:notesStyle>
    <a:lvl1pPr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1pPr>
    <a:lvl2pPr marL="636782" indent="-244916"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2pPr>
    <a:lvl3pPr marL="979665" indent="-195933"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3pPr>
    <a:lvl4pPr marL="1371531" indent="-195933"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4pPr>
    <a:lvl5pPr marL="1763398" indent="-195933"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5pPr>
    <a:lvl6pPr marL="2743063" algn="l" defTabSz="1097225" rtl="0" eaLnBrk="1" latinLnBrk="0" hangingPunct="1">
      <a:defRPr sz="1457" kern="1200">
        <a:solidFill>
          <a:schemeClr val="tx1"/>
        </a:solidFill>
        <a:latin typeface="+mn-lt"/>
        <a:ea typeface="+mn-ea"/>
        <a:cs typeface="+mn-cs"/>
      </a:defRPr>
    </a:lvl6pPr>
    <a:lvl7pPr marL="3291675" algn="l" defTabSz="1097225" rtl="0" eaLnBrk="1" latinLnBrk="0" hangingPunct="1">
      <a:defRPr sz="1457" kern="1200">
        <a:solidFill>
          <a:schemeClr val="tx1"/>
        </a:solidFill>
        <a:latin typeface="+mn-lt"/>
        <a:ea typeface="+mn-ea"/>
        <a:cs typeface="+mn-cs"/>
      </a:defRPr>
    </a:lvl7pPr>
    <a:lvl8pPr marL="3840288" algn="l" defTabSz="1097225" rtl="0" eaLnBrk="1" latinLnBrk="0" hangingPunct="1">
      <a:defRPr sz="1457" kern="1200">
        <a:solidFill>
          <a:schemeClr val="tx1"/>
        </a:solidFill>
        <a:latin typeface="+mn-lt"/>
        <a:ea typeface="+mn-ea"/>
        <a:cs typeface="+mn-cs"/>
      </a:defRPr>
    </a:lvl8pPr>
    <a:lvl9pPr marL="4388901" algn="l" defTabSz="1097225" rtl="0" eaLnBrk="1" latinLnBrk="0" hangingPunct="1">
      <a:defRPr sz="145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1"/>
          <p:cNvSpPr>
            <a:spLocks noGrp="1" noRot="1" noChangeAspect="1" noChangeArrowheads="1" noTextEdit="1"/>
          </p:cNvSpPr>
          <p:nvPr>
            <p:ph type="sldImg"/>
          </p:nvPr>
        </p:nvSpPr>
        <p:spPr>
          <a:xfrm>
            <a:off x="15139988" y="1935163"/>
            <a:ext cx="7159625" cy="9547225"/>
          </a:xfrm>
          <a:solidFill>
            <a:srgbClr val="FFFFFF"/>
          </a:solidFill>
          <a:ln>
            <a:solidFill>
              <a:srgbClr val="000000"/>
            </a:solidFill>
            <a:miter lim="800000"/>
            <a:headEnd/>
            <a:tailEnd/>
          </a:ln>
        </p:spPr>
      </p:sp>
      <p:sp>
        <p:nvSpPr>
          <p:cNvPr id="4099" name="Rectangle 2"/>
          <p:cNvSpPr>
            <a:spLocks noGrp="1" noChangeArrowheads="1"/>
          </p:cNvSpPr>
          <p:nvPr>
            <p:ph type="body" idx="1"/>
          </p:nvPr>
        </p:nvSpPr>
        <p:spPr>
          <a:xfrm>
            <a:off x="3743325" y="12093575"/>
            <a:ext cx="29951363" cy="1145698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985936"/>
            <a:ext cx="23317200" cy="12733867"/>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19210869"/>
            <a:ext cx="20574000" cy="883073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10/29/2021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72382538-3F36-497B-B593-A80CF2EBB00B}" type="slidenum">
              <a:rPr lang="en-US" altLang="en-US" smtClean="0"/>
              <a:pPr>
                <a:defRPr/>
              </a:pPr>
              <a:t>‹#›</a:t>
            </a:fld>
            <a:endParaRPr lang="en-US" altLang="en-US"/>
          </a:p>
        </p:txBody>
      </p:sp>
    </p:spTree>
    <p:extLst>
      <p:ext uri="{BB962C8B-B14F-4D97-AF65-F5344CB8AC3E}">
        <p14:creationId xmlns:p14="http://schemas.microsoft.com/office/powerpoint/2010/main" val="3363061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10/29/2021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5B8E5F71-B013-49C9-9092-93927B775682}" type="slidenum">
              <a:rPr lang="en-US" altLang="en-US" smtClean="0"/>
              <a:pPr>
                <a:defRPr/>
              </a:pPr>
              <a:t>‹#›</a:t>
            </a:fld>
            <a:endParaRPr lang="en-US" altLang="en-US"/>
          </a:p>
        </p:txBody>
      </p:sp>
    </p:spTree>
    <p:extLst>
      <p:ext uri="{BB962C8B-B14F-4D97-AF65-F5344CB8AC3E}">
        <p14:creationId xmlns:p14="http://schemas.microsoft.com/office/powerpoint/2010/main" val="1904976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1947334"/>
            <a:ext cx="5915025" cy="3099646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1947334"/>
            <a:ext cx="17402175" cy="3099646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10/29/2021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A7659E8E-CF48-482A-BE79-B77C239E8F9C}" type="slidenum">
              <a:rPr lang="en-US" altLang="en-US" smtClean="0"/>
              <a:pPr>
                <a:defRPr/>
              </a:pPr>
              <a:t>‹#›</a:t>
            </a:fld>
            <a:endParaRPr lang="en-US" altLang="en-US"/>
          </a:p>
        </p:txBody>
      </p:sp>
    </p:spTree>
    <p:extLst>
      <p:ext uri="{BB962C8B-B14F-4D97-AF65-F5344CB8AC3E}">
        <p14:creationId xmlns:p14="http://schemas.microsoft.com/office/powerpoint/2010/main" val="2177126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10/29/2021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36E27383-FCEC-42F0-9CE2-E97F1C2729C6}" type="slidenum">
              <a:rPr lang="en-US" altLang="en-US" smtClean="0"/>
              <a:pPr>
                <a:defRPr/>
              </a:pPr>
              <a:t>‹#›</a:t>
            </a:fld>
            <a:endParaRPr lang="en-US" altLang="en-US"/>
          </a:p>
        </p:txBody>
      </p:sp>
    </p:spTree>
    <p:extLst>
      <p:ext uri="{BB962C8B-B14F-4D97-AF65-F5344CB8AC3E}">
        <p14:creationId xmlns:p14="http://schemas.microsoft.com/office/powerpoint/2010/main" val="4100930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9118611"/>
            <a:ext cx="23660100" cy="1521459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4477144"/>
            <a:ext cx="23660100" cy="80009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08E402E-9F23-4B9F-BFE3-03904B025003}" type="datetimeFigureOut">
              <a:rPr lang="en-US" smtClean="0"/>
              <a:t>10/29/2021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E03AFF2D-A32E-4805-B381-3BB5DAD67FE0}" type="slidenum">
              <a:rPr lang="en-US" altLang="en-US" smtClean="0"/>
              <a:pPr>
                <a:defRPr/>
              </a:pPr>
              <a:t>‹#›</a:t>
            </a:fld>
            <a:endParaRPr lang="en-US" altLang="en-US"/>
          </a:p>
        </p:txBody>
      </p:sp>
    </p:spTree>
    <p:extLst>
      <p:ext uri="{BB962C8B-B14F-4D97-AF65-F5344CB8AC3E}">
        <p14:creationId xmlns:p14="http://schemas.microsoft.com/office/powerpoint/2010/main" val="1700382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9736667"/>
            <a:ext cx="11658600" cy="23207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9736667"/>
            <a:ext cx="11658600" cy="23207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8E402E-9F23-4B9F-BFE3-03904B025003}" type="datetimeFigureOut">
              <a:rPr lang="en-US" smtClean="0"/>
              <a:t>10/29/2021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F7AC46D3-429B-46E4-A802-923526559808}" type="slidenum">
              <a:rPr lang="en-US" altLang="en-US" smtClean="0"/>
              <a:pPr>
                <a:defRPr/>
              </a:pPr>
              <a:t>‹#›</a:t>
            </a:fld>
            <a:endParaRPr lang="en-US" altLang="en-US"/>
          </a:p>
        </p:txBody>
      </p:sp>
    </p:spTree>
    <p:extLst>
      <p:ext uri="{BB962C8B-B14F-4D97-AF65-F5344CB8AC3E}">
        <p14:creationId xmlns:p14="http://schemas.microsoft.com/office/powerpoint/2010/main" val="1669691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1947342"/>
            <a:ext cx="23660100" cy="7069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8966203"/>
            <a:ext cx="11605020"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Edit Master text styles</a:t>
            </a:r>
          </a:p>
        </p:txBody>
      </p:sp>
      <p:sp>
        <p:nvSpPr>
          <p:cNvPr id="4" name="Content Placeholder 3"/>
          <p:cNvSpPr>
            <a:spLocks noGrp="1"/>
          </p:cNvSpPr>
          <p:nvPr>
            <p:ph sz="half" idx="2"/>
          </p:nvPr>
        </p:nvSpPr>
        <p:spPr>
          <a:xfrm>
            <a:off x="1889526" y="13360400"/>
            <a:ext cx="11605020" cy="19651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8966203"/>
            <a:ext cx="11662173"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Edit Master text styles</a:t>
            </a:r>
          </a:p>
        </p:txBody>
      </p:sp>
      <p:sp>
        <p:nvSpPr>
          <p:cNvPr id="6" name="Content Placeholder 5"/>
          <p:cNvSpPr>
            <a:spLocks noGrp="1"/>
          </p:cNvSpPr>
          <p:nvPr>
            <p:ph sz="quarter" idx="4"/>
          </p:nvPr>
        </p:nvSpPr>
        <p:spPr>
          <a:xfrm>
            <a:off x="13887452" y="13360400"/>
            <a:ext cx="11662173" cy="19651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8E402E-9F23-4B9F-BFE3-03904B025003}" type="datetimeFigureOut">
              <a:rPr lang="en-US" smtClean="0"/>
              <a:t>10/29/2021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defRPr/>
            </a:pPr>
            <a:fld id="{E534A319-9C92-458A-B249-88E704B965D9}" type="slidenum">
              <a:rPr lang="en-US" altLang="en-US" smtClean="0"/>
              <a:pPr>
                <a:defRPr/>
              </a:pPr>
              <a:t>‹#›</a:t>
            </a:fld>
            <a:endParaRPr lang="en-US" altLang="en-US"/>
          </a:p>
        </p:txBody>
      </p:sp>
    </p:spTree>
    <p:extLst>
      <p:ext uri="{BB962C8B-B14F-4D97-AF65-F5344CB8AC3E}">
        <p14:creationId xmlns:p14="http://schemas.microsoft.com/office/powerpoint/2010/main" val="2783710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08E402E-9F23-4B9F-BFE3-03904B025003}" type="datetimeFigureOut">
              <a:rPr lang="en-US" smtClean="0"/>
              <a:t>10/29/2021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defRPr/>
            </a:pPr>
            <a:fld id="{B6042989-666A-4BE7-B33C-6C7C3A1E8175}" type="slidenum">
              <a:rPr lang="en-US" altLang="en-US" smtClean="0"/>
              <a:pPr>
                <a:defRPr/>
              </a:pPr>
              <a:t>‹#›</a:t>
            </a:fld>
            <a:endParaRPr lang="en-US" altLang="en-US"/>
          </a:p>
        </p:txBody>
      </p:sp>
    </p:spTree>
    <p:extLst>
      <p:ext uri="{BB962C8B-B14F-4D97-AF65-F5344CB8AC3E}">
        <p14:creationId xmlns:p14="http://schemas.microsoft.com/office/powerpoint/2010/main" val="408312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8E402E-9F23-4B9F-BFE3-03904B025003}" type="datetimeFigureOut">
              <a:rPr lang="en-US" smtClean="0"/>
              <a:t>10/29/2021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434DF37E-70A4-434D-AF1A-29BAEC5B82AA}" type="slidenum">
              <a:rPr lang="en-US" altLang="en-US" smtClean="0"/>
              <a:pPr>
                <a:defRPr/>
              </a:pPr>
              <a:t>‹#›</a:t>
            </a:fld>
            <a:endParaRPr lang="en-US" altLang="en-US"/>
          </a:p>
        </p:txBody>
      </p:sp>
    </p:spTree>
    <p:extLst>
      <p:ext uri="{BB962C8B-B14F-4D97-AF65-F5344CB8AC3E}">
        <p14:creationId xmlns:p14="http://schemas.microsoft.com/office/powerpoint/2010/main" val="998886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5266275"/>
            <a:ext cx="13887450" cy="25992667"/>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Edit Master text styles</a:t>
            </a:r>
          </a:p>
        </p:txBody>
      </p:sp>
      <p:sp>
        <p:nvSpPr>
          <p:cNvPr id="5" name="Date Placeholder 4"/>
          <p:cNvSpPr>
            <a:spLocks noGrp="1"/>
          </p:cNvSpPr>
          <p:nvPr>
            <p:ph type="dt" sz="half" idx="10"/>
          </p:nvPr>
        </p:nvSpPr>
        <p:spPr/>
        <p:txBody>
          <a:bodyPr/>
          <a:lstStyle/>
          <a:p>
            <a:fld id="{508E402E-9F23-4B9F-BFE3-03904B025003}" type="datetimeFigureOut">
              <a:rPr lang="en-US" smtClean="0"/>
              <a:t>10/29/2021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6163BFD5-6038-44C0-9C9E-A89D96CF6608}" type="slidenum">
              <a:rPr lang="en-US" altLang="en-US" smtClean="0"/>
              <a:pPr>
                <a:defRPr/>
              </a:pPr>
              <a:t>‹#›</a:t>
            </a:fld>
            <a:endParaRPr lang="en-US" altLang="en-US"/>
          </a:p>
        </p:txBody>
      </p:sp>
    </p:spTree>
    <p:extLst>
      <p:ext uri="{BB962C8B-B14F-4D97-AF65-F5344CB8AC3E}">
        <p14:creationId xmlns:p14="http://schemas.microsoft.com/office/powerpoint/2010/main" val="933793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5266275"/>
            <a:ext cx="13887450" cy="25992667"/>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Edit Master text styles</a:t>
            </a:r>
          </a:p>
        </p:txBody>
      </p:sp>
      <p:sp>
        <p:nvSpPr>
          <p:cNvPr id="5" name="Date Placeholder 4"/>
          <p:cNvSpPr>
            <a:spLocks noGrp="1"/>
          </p:cNvSpPr>
          <p:nvPr>
            <p:ph type="dt" sz="half" idx="10"/>
          </p:nvPr>
        </p:nvSpPr>
        <p:spPr/>
        <p:txBody>
          <a:bodyPr/>
          <a:lstStyle/>
          <a:p>
            <a:fld id="{508E402E-9F23-4B9F-BFE3-03904B025003}" type="datetimeFigureOut">
              <a:rPr lang="en-US" smtClean="0"/>
              <a:t>10/29/2021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F1775E10-6A75-410C-9CFF-D0BF8877DAD6}" type="slidenum">
              <a:rPr lang="en-US" altLang="en-US" smtClean="0"/>
              <a:pPr>
                <a:defRPr/>
              </a:pPr>
              <a:t>‹#›</a:t>
            </a:fld>
            <a:endParaRPr lang="en-US" altLang="en-US"/>
          </a:p>
        </p:txBody>
      </p:sp>
    </p:spTree>
    <p:extLst>
      <p:ext uri="{BB962C8B-B14F-4D97-AF65-F5344CB8AC3E}">
        <p14:creationId xmlns:p14="http://schemas.microsoft.com/office/powerpoint/2010/main" val="2831798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75000"/>
                  </a:schemeClr>
                </a:solidFill>
              </a:defRPr>
            </a:lvl1pPr>
          </a:lstStyle>
          <a:p>
            <a:fld id="{508E402E-9F23-4B9F-BFE3-03904B025003}" type="datetimeFigureOut">
              <a:rPr lang="en-US" smtClean="0"/>
              <a:t>10/29/2021</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75000"/>
                  </a:schemeClr>
                </a:solidFill>
              </a:defRPr>
            </a:lvl1pPr>
          </a:lstStyle>
          <a:p>
            <a:pPr>
              <a:defRPr/>
            </a:pPr>
            <a:fld id="{19E70B30-ED7F-4A77-97D7-E191D3C96183}" type="slidenum">
              <a:rPr lang="en-US" altLang="en-US" smtClean="0"/>
              <a:pPr>
                <a:defRPr/>
              </a:pPr>
              <a:t>‹#›</a:t>
            </a:fld>
            <a:endParaRPr lang="en-US" altLang="en-US"/>
          </a:p>
        </p:txBody>
      </p:sp>
    </p:spTree>
    <p:extLst>
      <p:ext uri="{BB962C8B-B14F-4D97-AF65-F5344CB8AC3E}">
        <p14:creationId xmlns:p14="http://schemas.microsoft.com/office/powerpoint/2010/main" val="369637263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jpeg"/><Relationship Id="rId13" Type="http://schemas.openxmlformats.org/officeDocument/2006/relationships/image" Target="../media/image6.png"/><Relationship Id="rId18" Type="http://schemas.openxmlformats.org/officeDocument/2006/relationships/image" Target="../media/image11.svg"/><Relationship Id="rId3" Type="http://schemas.openxmlformats.org/officeDocument/2006/relationships/hyperlink" Target="mailto:benjamin.awad@utdallas.edu" TargetMode="External"/><Relationship Id="rId21" Type="http://schemas.openxmlformats.org/officeDocument/2006/relationships/image" Target="../media/image14.png"/><Relationship Id="rId7" Type="http://schemas.openxmlformats.org/officeDocument/2006/relationships/hyperlink" Target="mailto:elizabeth.trinh@utdallas.edu" TargetMode="External"/><Relationship Id="rId12" Type="http://schemas.openxmlformats.org/officeDocument/2006/relationships/image" Target="../media/image5.svg"/><Relationship Id="rId17"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9.svg"/><Relationship Id="rId20"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hyperlink" Target="mailto:krithika.suresh1@utdallas.edu" TargetMode="External"/><Relationship Id="rId11" Type="http://schemas.openxmlformats.org/officeDocument/2006/relationships/image" Target="../media/image4.png"/><Relationship Id="rId5" Type="http://schemas.openxmlformats.org/officeDocument/2006/relationships/hyperlink" Target="mailto:skye.perkerti@utdallas.edu" TargetMode="External"/><Relationship Id="rId15" Type="http://schemas.openxmlformats.org/officeDocument/2006/relationships/image" Target="../media/image8.png"/><Relationship Id="rId23" Type="http://schemas.openxmlformats.org/officeDocument/2006/relationships/image" Target="../media/image16.tiff"/><Relationship Id="rId10" Type="http://schemas.openxmlformats.org/officeDocument/2006/relationships/image" Target="../media/image3.svg"/><Relationship Id="rId19" Type="http://schemas.openxmlformats.org/officeDocument/2006/relationships/image" Target="../media/image12.png"/><Relationship Id="rId4" Type="http://schemas.openxmlformats.org/officeDocument/2006/relationships/hyperlink" Target="mailto:terrence.park@utdallas.edu" TargetMode="External"/><Relationship Id="rId9" Type="http://schemas.openxmlformats.org/officeDocument/2006/relationships/image" Target="../media/image2.png"/><Relationship Id="rId14" Type="http://schemas.openxmlformats.org/officeDocument/2006/relationships/image" Target="../media/image7.svg"/><Relationship Id="rId22"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
          <p:cNvSpPr>
            <a:spLocks noChangeArrowheads="1"/>
          </p:cNvSpPr>
          <p:nvPr/>
        </p:nvSpPr>
        <p:spPr bwMode="auto">
          <a:xfrm>
            <a:off x="1197429" y="1529544"/>
            <a:ext cx="25037143" cy="9180340"/>
          </a:xfrm>
          <a:prstGeom prst="rect">
            <a:avLst/>
          </a:prstGeom>
          <a:solidFill>
            <a:srgbClr val="FFFFFF"/>
          </a:solidFill>
          <a:ln w="57240">
            <a:solidFill>
              <a:schemeClr val="accent5">
                <a:lumMod val="75000"/>
              </a:schemeClr>
            </a:solidFill>
            <a:miter lim="800000"/>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77" name="Text Box 4"/>
          <p:cNvSpPr txBox="1">
            <a:spLocks noChangeArrowheads="1"/>
          </p:cNvSpPr>
          <p:nvPr/>
        </p:nvSpPr>
        <p:spPr bwMode="auto">
          <a:xfrm>
            <a:off x="8361218" y="7915829"/>
            <a:ext cx="10860320" cy="2450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3048" b="1" dirty="0">
                <a:solidFill>
                  <a:srgbClr val="333399"/>
                </a:solidFill>
              </a:rPr>
              <a:t>CS 4485 / Fall 2019</a:t>
            </a:r>
          </a:p>
          <a:p>
            <a:pPr eaLnBrk="1" hangingPunct="1">
              <a:spcBef>
                <a:spcPct val="0"/>
              </a:spcBef>
              <a:buClrTx/>
              <a:buFontTx/>
              <a:buNone/>
            </a:pPr>
            <a:r>
              <a:rPr lang="en-US" altLang="en-US" sz="3048" b="1" dirty="0">
                <a:solidFill>
                  <a:srgbClr val="333399"/>
                </a:solidFill>
              </a:rPr>
              <a:t>Department of Computer Science</a:t>
            </a:r>
          </a:p>
          <a:p>
            <a:pPr eaLnBrk="1" hangingPunct="1">
              <a:spcBef>
                <a:spcPct val="0"/>
              </a:spcBef>
              <a:buClrTx/>
              <a:buFontTx/>
              <a:buNone/>
            </a:pPr>
            <a:r>
              <a:rPr lang="en-US" altLang="en-US" sz="3048" b="1" dirty="0">
                <a:solidFill>
                  <a:srgbClr val="333399"/>
                </a:solidFill>
              </a:rPr>
              <a:t>Erik Jonsson School of Engineering &amp; Computer Science</a:t>
            </a:r>
          </a:p>
          <a:p>
            <a:pPr eaLnBrk="1" hangingPunct="1">
              <a:spcBef>
                <a:spcPct val="0"/>
              </a:spcBef>
              <a:buClrTx/>
              <a:buFontTx/>
              <a:buNone/>
            </a:pPr>
            <a:r>
              <a:rPr lang="en-US" altLang="en-US" sz="3048" b="1" dirty="0">
                <a:solidFill>
                  <a:srgbClr val="333399"/>
                </a:solidFill>
              </a:rPr>
              <a:t>The University of Texas at Dallas</a:t>
            </a:r>
          </a:p>
          <a:p>
            <a:pPr eaLnBrk="1" hangingPunct="1">
              <a:spcBef>
                <a:spcPct val="0"/>
              </a:spcBef>
              <a:buClrTx/>
              <a:buFontTx/>
              <a:buNone/>
            </a:pPr>
            <a:r>
              <a:rPr lang="en-US" altLang="en-US" sz="3048" b="1" dirty="0">
                <a:solidFill>
                  <a:srgbClr val="333399"/>
                </a:solidFill>
              </a:rPr>
              <a:t>Richardson, TX 75080, USA</a:t>
            </a:r>
          </a:p>
        </p:txBody>
      </p:sp>
      <p:sp>
        <p:nvSpPr>
          <p:cNvPr id="3078" name="Text Box 6"/>
          <p:cNvSpPr txBox="1">
            <a:spLocks noChangeArrowheads="1"/>
          </p:cNvSpPr>
          <p:nvPr/>
        </p:nvSpPr>
        <p:spPr bwMode="auto">
          <a:xfrm>
            <a:off x="2613580" y="6064800"/>
            <a:ext cx="21988135" cy="1684115"/>
          </a:xfrm>
          <a:prstGeom prst="rect">
            <a:avLst/>
          </a:prstGeom>
          <a:solidFill>
            <a:srgbClr val="FFFFFF"/>
          </a:solidFill>
          <a:ln w="25560">
            <a:solidFill>
              <a:schemeClr val="accent5">
                <a:lumMod val="75000"/>
              </a:schemeClr>
            </a:solidFill>
            <a:miter lim="800000"/>
            <a:headEnd/>
            <a:tailEnd/>
          </a:ln>
        </p:spPr>
        <p:txBody>
          <a:bodyPr wrap="square" lIns="100000" tIns="137160" rIns="100000" bIns="13716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9pPr>
          </a:lstStyle>
          <a:p>
            <a:pPr algn="ctr">
              <a:spcBef>
                <a:spcPct val="0"/>
              </a:spcBef>
              <a:buClrTx/>
            </a:pPr>
            <a:r>
              <a:rPr lang="en-US" altLang="en-US" sz="3048" dirty="0"/>
              <a:t>Benjamin </a:t>
            </a:r>
            <a:r>
              <a:rPr lang="en-US" altLang="en-US" sz="3048" dirty="0" err="1"/>
              <a:t>Awad</a:t>
            </a:r>
            <a:r>
              <a:rPr lang="en-US" altLang="en-US" sz="3048" dirty="0"/>
              <a:t>, Terrence Park, Skye Pekerti, Krithika Suresh, Elizabeth Trinh</a:t>
            </a:r>
            <a:br>
              <a:rPr lang="en-US" altLang="en-US" sz="3048" dirty="0"/>
            </a:br>
            <a:r>
              <a:rPr lang="en-US" altLang="en-US" sz="3048" dirty="0">
                <a:hlinkClick r:id="rId3"/>
              </a:rPr>
              <a:t>benjamin.awad@utdallas.edu</a:t>
            </a:r>
            <a:r>
              <a:rPr lang="en-US" altLang="en-US" sz="3048" dirty="0"/>
              <a:t>, </a:t>
            </a:r>
            <a:r>
              <a:rPr lang="en-US" altLang="en-US" sz="3048" dirty="0">
                <a:hlinkClick r:id="rId4"/>
              </a:rPr>
              <a:t>terrence.park@utdallas.edu</a:t>
            </a:r>
            <a:r>
              <a:rPr lang="en-US" altLang="en-US" sz="3048" dirty="0"/>
              <a:t>, </a:t>
            </a:r>
            <a:r>
              <a:rPr lang="en-US" altLang="en-US" sz="3048" dirty="0">
                <a:hlinkClick r:id="rId5"/>
              </a:rPr>
              <a:t>skye.pekerti@utdallas.edu</a:t>
            </a:r>
            <a:r>
              <a:rPr lang="en-US" altLang="en-US" sz="3048" dirty="0"/>
              <a:t>, </a:t>
            </a:r>
          </a:p>
          <a:p>
            <a:pPr algn="ctr">
              <a:spcBef>
                <a:spcPct val="0"/>
              </a:spcBef>
              <a:buClrTx/>
            </a:pPr>
            <a:r>
              <a:rPr lang="en-US" altLang="en-US" sz="3048" dirty="0">
                <a:hlinkClick r:id="rId6"/>
              </a:rPr>
              <a:t>krithika.suresh1@utdallas.edu</a:t>
            </a:r>
            <a:r>
              <a:rPr lang="en-US" altLang="en-US" sz="3048" dirty="0"/>
              <a:t>, </a:t>
            </a:r>
            <a:r>
              <a:rPr lang="en-US" altLang="en-US" sz="3048" dirty="0">
                <a:hlinkClick r:id="rId7"/>
              </a:rPr>
              <a:t>elizabeth.trinh@utdallas.edu</a:t>
            </a:r>
            <a:endParaRPr lang="en-US" altLang="en-US" sz="3048" dirty="0">
              <a:solidFill>
                <a:schemeClr val="tx1"/>
              </a:solidFill>
            </a:endParaRPr>
          </a:p>
        </p:txBody>
      </p:sp>
      <p:sp>
        <p:nvSpPr>
          <p:cNvPr id="3079" name="Rectangle 7"/>
          <p:cNvSpPr>
            <a:spLocks noChangeArrowheads="1"/>
          </p:cNvSpPr>
          <p:nvPr/>
        </p:nvSpPr>
        <p:spPr bwMode="auto">
          <a:xfrm>
            <a:off x="1197429" y="10995832"/>
            <a:ext cx="12700000" cy="6959751"/>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a:spcBef>
                <a:spcPct val="0"/>
              </a:spcBef>
            </a:pPr>
            <a:endParaRPr lang="en-US" altLang="en-US" sz="2000" dirty="0">
              <a:solidFill>
                <a:schemeClr val="bg1"/>
              </a:solidFill>
            </a:endParaRPr>
          </a:p>
        </p:txBody>
      </p:sp>
      <p:sp>
        <p:nvSpPr>
          <p:cNvPr id="3080" name="Text Box 8"/>
          <p:cNvSpPr txBox="1">
            <a:spLocks noChangeArrowheads="1"/>
          </p:cNvSpPr>
          <p:nvPr/>
        </p:nvSpPr>
        <p:spPr bwMode="auto">
          <a:xfrm>
            <a:off x="1469571" y="11153969"/>
            <a:ext cx="3700387"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Abstract</a:t>
            </a:r>
          </a:p>
        </p:txBody>
      </p:sp>
      <p:sp>
        <p:nvSpPr>
          <p:cNvPr id="3081" name="Rectangle 9"/>
          <p:cNvSpPr>
            <a:spLocks noChangeArrowheads="1"/>
          </p:cNvSpPr>
          <p:nvPr/>
        </p:nvSpPr>
        <p:spPr bwMode="auto">
          <a:xfrm>
            <a:off x="14188471" y="10995832"/>
            <a:ext cx="12046101" cy="11690927"/>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dirty="0">
              <a:solidFill>
                <a:schemeClr val="bg1"/>
              </a:solidFill>
            </a:endParaRPr>
          </a:p>
        </p:txBody>
      </p:sp>
      <p:sp>
        <p:nvSpPr>
          <p:cNvPr id="3082" name="Text Box 10"/>
          <p:cNvSpPr txBox="1">
            <a:spLocks noChangeArrowheads="1"/>
          </p:cNvSpPr>
          <p:nvPr/>
        </p:nvSpPr>
        <p:spPr bwMode="auto">
          <a:xfrm>
            <a:off x="14383758" y="11153969"/>
            <a:ext cx="2479821"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Results</a:t>
            </a:r>
          </a:p>
        </p:txBody>
      </p:sp>
      <p:sp>
        <p:nvSpPr>
          <p:cNvPr id="3083" name="Rectangle 11"/>
          <p:cNvSpPr>
            <a:spLocks noChangeArrowheads="1"/>
          </p:cNvSpPr>
          <p:nvPr/>
        </p:nvSpPr>
        <p:spPr bwMode="auto">
          <a:xfrm>
            <a:off x="1197429" y="18241532"/>
            <a:ext cx="12700000" cy="7719184"/>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dirty="0">
              <a:solidFill>
                <a:schemeClr val="bg1"/>
              </a:solidFill>
            </a:endParaRPr>
          </a:p>
        </p:txBody>
      </p:sp>
      <p:sp>
        <p:nvSpPr>
          <p:cNvPr id="3084" name="Rectangle 12"/>
          <p:cNvSpPr>
            <a:spLocks noChangeArrowheads="1"/>
          </p:cNvSpPr>
          <p:nvPr/>
        </p:nvSpPr>
        <p:spPr bwMode="auto">
          <a:xfrm>
            <a:off x="14188471" y="28856314"/>
            <a:ext cx="12046101" cy="6190143"/>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dirty="0">
              <a:solidFill>
                <a:schemeClr val="bg1"/>
              </a:solidFill>
            </a:endParaRPr>
          </a:p>
        </p:txBody>
      </p:sp>
      <p:sp>
        <p:nvSpPr>
          <p:cNvPr id="3085" name="Text Box 13"/>
          <p:cNvSpPr txBox="1">
            <a:spLocks noChangeArrowheads="1"/>
          </p:cNvSpPr>
          <p:nvPr/>
        </p:nvSpPr>
        <p:spPr bwMode="auto">
          <a:xfrm>
            <a:off x="14383758" y="29008715"/>
            <a:ext cx="3077740"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Summary</a:t>
            </a:r>
          </a:p>
        </p:txBody>
      </p:sp>
      <p:sp>
        <p:nvSpPr>
          <p:cNvPr id="3087" name="Rectangle 15"/>
          <p:cNvSpPr>
            <a:spLocks noChangeArrowheads="1"/>
          </p:cNvSpPr>
          <p:nvPr/>
        </p:nvSpPr>
        <p:spPr bwMode="auto">
          <a:xfrm>
            <a:off x="1197429" y="26212299"/>
            <a:ext cx="12700000" cy="8834157"/>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dirty="0">
              <a:solidFill>
                <a:schemeClr val="bg1"/>
              </a:solidFill>
            </a:endParaRPr>
          </a:p>
        </p:txBody>
      </p:sp>
      <p:sp>
        <p:nvSpPr>
          <p:cNvPr id="3088" name="Text Box 16"/>
          <p:cNvSpPr txBox="1">
            <a:spLocks noChangeArrowheads="1"/>
          </p:cNvSpPr>
          <p:nvPr/>
        </p:nvSpPr>
        <p:spPr bwMode="auto">
          <a:xfrm>
            <a:off x="1469572" y="26417915"/>
            <a:ext cx="2234561"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Impact</a:t>
            </a:r>
          </a:p>
        </p:txBody>
      </p:sp>
      <p:sp>
        <p:nvSpPr>
          <p:cNvPr id="3089" name="Text Box 17"/>
          <p:cNvSpPr txBox="1">
            <a:spLocks noChangeArrowheads="1"/>
          </p:cNvSpPr>
          <p:nvPr/>
        </p:nvSpPr>
        <p:spPr bwMode="auto">
          <a:xfrm>
            <a:off x="1469572" y="18390307"/>
            <a:ext cx="3916111"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Architecture</a:t>
            </a:r>
          </a:p>
        </p:txBody>
      </p:sp>
      <p:sp>
        <p:nvSpPr>
          <p:cNvPr id="3090" name="Text Box 19"/>
          <p:cNvSpPr txBox="1">
            <a:spLocks noChangeArrowheads="1"/>
          </p:cNvSpPr>
          <p:nvPr/>
        </p:nvSpPr>
        <p:spPr bwMode="auto">
          <a:xfrm>
            <a:off x="14463134" y="21936983"/>
            <a:ext cx="11263690" cy="423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pic>
        <p:nvPicPr>
          <p:cNvPr id="3093" name="Picture 1"/>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41436" y="8362598"/>
            <a:ext cx="4673969" cy="1727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152400" y="1729115"/>
            <a:ext cx="28168248" cy="2139047"/>
          </a:xfrm>
          <a:prstGeom prst="rect">
            <a:avLst/>
          </a:prstGeom>
          <a:noFill/>
        </p:spPr>
        <p:txBody>
          <a:bodyPr wrap="square" rtlCol="0">
            <a:spAutoFit/>
          </a:bodyPr>
          <a:lstStyle/>
          <a:p>
            <a:pPr algn="ctr"/>
            <a:r>
              <a:rPr lang="en-US" sz="13300" spc="286" dirty="0">
                <a:ln>
                  <a:solidFill>
                    <a:schemeClr val="tx1"/>
                  </a:solidFill>
                </a:ln>
                <a:solidFill>
                  <a:srgbClr val="C00000"/>
                </a:solidFill>
                <a:latin typeface="Arial Black" panose="020B0A04020102020204" pitchFamily="34" charset="0"/>
              </a:rPr>
              <a:t>Smart City Applications</a:t>
            </a:r>
          </a:p>
        </p:txBody>
      </p:sp>
      <p:sp>
        <p:nvSpPr>
          <p:cNvPr id="23" name="TextBox 22"/>
          <p:cNvSpPr txBox="1"/>
          <p:nvPr/>
        </p:nvSpPr>
        <p:spPr>
          <a:xfrm>
            <a:off x="8832198" y="4285924"/>
            <a:ext cx="9099497" cy="1557991"/>
          </a:xfrm>
          <a:prstGeom prst="rect">
            <a:avLst/>
          </a:prstGeom>
          <a:noFill/>
          <a:ln>
            <a:noFill/>
          </a:ln>
        </p:spPr>
        <p:txBody>
          <a:bodyPr wrap="square" rtlCol="0">
            <a:spAutoFit/>
          </a:bodyPr>
          <a:lstStyle/>
          <a:p>
            <a:pPr algn="ctr"/>
            <a:r>
              <a:rPr lang="en-US" sz="9524" spc="286" dirty="0">
                <a:ln>
                  <a:solidFill>
                    <a:schemeClr val="tx1"/>
                  </a:solidFill>
                </a:ln>
                <a:solidFill>
                  <a:srgbClr val="C00000"/>
                </a:solidFill>
                <a:latin typeface="Arial Black" panose="020B0A04020102020204" pitchFamily="34" charset="0"/>
              </a:rPr>
              <a:t>Phase 2</a:t>
            </a:r>
          </a:p>
        </p:txBody>
      </p:sp>
      <p:pic>
        <p:nvPicPr>
          <p:cNvPr id="6" name="Graphic 5">
            <a:extLst>
              <a:ext uri="{FF2B5EF4-FFF2-40B4-BE49-F238E27FC236}">
                <a16:creationId xmlns:a16="http://schemas.microsoft.com/office/drawing/2014/main" id="{6FD4C095-A663-4ED2-894C-FE856CB9A2C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0567351" y="8194101"/>
            <a:ext cx="4034364" cy="1896151"/>
          </a:xfrm>
          <a:prstGeom prst="rect">
            <a:avLst/>
          </a:prstGeom>
        </p:spPr>
      </p:pic>
      <p:sp>
        <p:nvSpPr>
          <p:cNvPr id="8" name="TextBox 7">
            <a:extLst>
              <a:ext uri="{FF2B5EF4-FFF2-40B4-BE49-F238E27FC236}">
                <a16:creationId xmlns:a16="http://schemas.microsoft.com/office/drawing/2014/main" id="{AB2BB956-74FD-4388-904A-DAC1139609C5}"/>
              </a:ext>
            </a:extLst>
          </p:cNvPr>
          <p:cNvSpPr txBox="1"/>
          <p:nvPr/>
        </p:nvSpPr>
        <p:spPr>
          <a:xfrm>
            <a:off x="1469572" y="12021116"/>
            <a:ext cx="12138075" cy="5701561"/>
          </a:xfrm>
          <a:prstGeom prst="rect">
            <a:avLst/>
          </a:prstGeom>
          <a:noFill/>
        </p:spPr>
        <p:txBody>
          <a:bodyPr wrap="square" rtlCol="0">
            <a:spAutoFit/>
          </a:bodyPr>
          <a:lstStyle/>
          <a:p>
            <a:pPr>
              <a:spcAft>
                <a:spcPts val="1500"/>
              </a:spcAft>
            </a:pPr>
            <a:r>
              <a:rPr lang="en-US" sz="3200" dirty="0">
                <a:latin typeface="Arial" panose="020B0604020202020204" pitchFamily="34" charset="0"/>
                <a:cs typeface="Arial" panose="020B0604020202020204" pitchFamily="34" charset="0"/>
              </a:rPr>
              <a:t>To accelerate smart city growth, Fujitsu Network Communications is working to install hardware sensors which monitor parking conditions, waste management, and more. This project features the development of mobile applications to help employees monitor and install these sensors and for users to make parking reservations. </a:t>
            </a:r>
          </a:p>
          <a:p>
            <a:r>
              <a:rPr lang="en-US" sz="3200" dirty="0">
                <a:latin typeface="Arial" panose="020B0604020202020204" pitchFamily="34" charset="0"/>
                <a:cs typeface="Arial" panose="020B0604020202020204" pitchFamily="34" charset="0"/>
              </a:rPr>
              <a:t>The objective for Phase 2 is to create a backend and database and build an interface for the applications to communicate with the backend, as well as to fix any bugs from Phase 1.</a:t>
            </a:r>
          </a:p>
          <a:p>
            <a:endParaRPr lang="en-US" sz="3200" dirty="0">
              <a:latin typeface="Arial" panose="020B0604020202020204" pitchFamily="34" charset="0"/>
              <a:cs typeface="Arial" panose="020B0604020202020204" pitchFamily="34" charset="0"/>
            </a:endParaRPr>
          </a:p>
          <a:p>
            <a:r>
              <a:rPr lang="en-US" sz="3200" b="1" dirty="0">
                <a:latin typeface="Arial" panose="020B0604020202020204" pitchFamily="34" charset="0"/>
                <a:cs typeface="Arial" panose="020B0604020202020204" pitchFamily="34" charset="0"/>
              </a:rPr>
              <a:t>Keywords:</a:t>
            </a:r>
            <a:r>
              <a:rPr lang="en-US" sz="3200" dirty="0">
                <a:latin typeface="Arial" panose="020B0604020202020204" pitchFamily="34" charset="0"/>
                <a:cs typeface="Arial" panose="020B0604020202020204" pitchFamily="34" charset="0"/>
              </a:rPr>
              <a:t> IoT, Smart Cities, UI/UX</a:t>
            </a:r>
          </a:p>
        </p:txBody>
      </p:sp>
      <p:sp>
        <p:nvSpPr>
          <p:cNvPr id="9" name="TextBox 8">
            <a:extLst>
              <a:ext uri="{FF2B5EF4-FFF2-40B4-BE49-F238E27FC236}">
                <a16:creationId xmlns:a16="http://schemas.microsoft.com/office/drawing/2014/main" id="{1C325A54-066A-4791-B6AC-637117DC0990}"/>
              </a:ext>
            </a:extLst>
          </p:cNvPr>
          <p:cNvSpPr txBox="1"/>
          <p:nvPr/>
        </p:nvSpPr>
        <p:spPr>
          <a:xfrm>
            <a:off x="1469572" y="19285937"/>
            <a:ext cx="12138075" cy="6440225"/>
          </a:xfrm>
          <a:prstGeom prst="rect">
            <a:avLst/>
          </a:prstGeom>
          <a:noFill/>
        </p:spPr>
        <p:txBody>
          <a:bodyPr wrap="square" rtlCol="0">
            <a:spAutoFit/>
          </a:bodyPr>
          <a:lstStyle/>
          <a:p>
            <a:r>
              <a:rPr lang="en-US" sz="4000" dirty="0"/>
              <a:t>Android and iOS Applications</a:t>
            </a:r>
          </a:p>
          <a:p>
            <a:pPr marL="1028700" lvl="1" indent="-571500">
              <a:buFont typeface="Arial" panose="020B0604020202020204" pitchFamily="34" charset="0"/>
              <a:buChar char="•"/>
            </a:pPr>
            <a:r>
              <a:rPr lang="en-US" sz="4000" dirty="0"/>
              <a:t>Apache Cordova</a:t>
            </a:r>
          </a:p>
          <a:p>
            <a:pPr marL="1485900" lvl="2" indent="-571500">
              <a:buFont typeface="Arial" panose="020B0604020202020204" pitchFamily="34" charset="0"/>
              <a:buChar char="•"/>
            </a:pPr>
            <a:r>
              <a:rPr lang="en-US" sz="4000" dirty="0"/>
              <a:t>Ajax</a:t>
            </a:r>
          </a:p>
          <a:p>
            <a:pPr marL="1485900" lvl="2" indent="-571500">
              <a:buFont typeface="Arial" panose="020B0604020202020204" pitchFamily="34" charset="0"/>
              <a:buChar char="•"/>
            </a:pPr>
            <a:r>
              <a:rPr lang="en-US" sz="4000" dirty="0"/>
              <a:t>jQuery Mobile</a:t>
            </a:r>
          </a:p>
          <a:p>
            <a:pPr marL="1485900" lvl="2" indent="-571500">
              <a:spcAft>
                <a:spcPts val="1500"/>
              </a:spcAft>
              <a:buFont typeface="Arial" panose="020B0604020202020204" pitchFamily="34" charset="0"/>
              <a:buChar char="•"/>
            </a:pPr>
            <a:r>
              <a:rPr lang="en-US" sz="4000" dirty="0"/>
              <a:t>Moment.js</a:t>
            </a:r>
          </a:p>
          <a:p>
            <a:r>
              <a:rPr lang="en-US" sz="4000" dirty="0"/>
              <a:t>Backend and Database</a:t>
            </a:r>
          </a:p>
          <a:p>
            <a:pPr marL="1028700" lvl="1" indent="-571500">
              <a:buFont typeface="Arial" panose="020B0604020202020204" pitchFamily="34" charset="0"/>
              <a:buChar char="•"/>
            </a:pPr>
            <a:r>
              <a:rPr lang="en-US" sz="4000" dirty="0"/>
              <a:t>Node.js</a:t>
            </a:r>
          </a:p>
          <a:p>
            <a:pPr marL="1485900" lvl="2" indent="-571500">
              <a:buFont typeface="Arial" panose="020B0604020202020204" pitchFamily="34" charset="0"/>
              <a:buChar char="•"/>
            </a:pPr>
            <a:r>
              <a:rPr lang="en-US" sz="4000" dirty="0" err="1"/>
              <a:t>Sequelize</a:t>
            </a:r>
            <a:endParaRPr lang="en-US" sz="4000" dirty="0"/>
          </a:p>
          <a:p>
            <a:pPr marL="1028700" lvl="1" indent="-571500">
              <a:buFont typeface="Arial" panose="020B0604020202020204" pitchFamily="34" charset="0"/>
              <a:buChar char="•"/>
            </a:pPr>
            <a:r>
              <a:rPr lang="en-US" sz="4000" dirty="0"/>
              <a:t>MySQL</a:t>
            </a:r>
          </a:p>
          <a:p>
            <a:pPr marL="1028700" lvl="1" indent="-571500">
              <a:buFont typeface="Arial" panose="020B0604020202020204" pitchFamily="34" charset="0"/>
              <a:buChar char="•"/>
            </a:pPr>
            <a:r>
              <a:rPr lang="en-US" sz="4000" dirty="0"/>
              <a:t>Heroku</a:t>
            </a:r>
          </a:p>
        </p:txBody>
      </p:sp>
      <p:pic>
        <p:nvPicPr>
          <p:cNvPr id="12" name="Graphic 11">
            <a:extLst>
              <a:ext uri="{FF2B5EF4-FFF2-40B4-BE49-F238E27FC236}">
                <a16:creationId xmlns:a16="http://schemas.microsoft.com/office/drawing/2014/main" id="{BF498C25-F3A5-42A5-9C4A-3C5F097777C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378475" y="23488382"/>
            <a:ext cx="3679925" cy="1871266"/>
          </a:xfrm>
          <a:prstGeom prst="rect">
            <a:avLst/>
          </a:prstGeom>
        </p:spPr>
      </p:pic>
      <p:pic>
        <p:nvPicPr>
          <p:cNvPr id="14" name="Graphic 13">
            <a:extLst>
              <a:ext uri="{FF2B5EF4-FFF2-40B4-BE49-F238E27FC236}">
                <a16:creationId xmlns:a16="http://schemas.microsoft.com/office/drawing/2014/main" id="{02EE9995-1AA6-4D04-BF7B-E69BEF0F67CD}"/>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0058400" y="18493115"/>
            <a:ext cx="3222725" cy="1971871"/>
          </a:xfrm>
          <a:prstGeom prst="rect">
            <a:avLst/>
          </a:prstGeom>
        </p:spPr>
      </p:pic>
      <p:pic>
        <p:nvPicPr>
          <p:cNvPr id="16" name="Graphic 15">
            <a:extLst>
              <a:ext uri="{FF2B5EF4-FFF2-40B4-BE49-F238E27FC236}">
                <a16:creationId xmlns:a16="http://schemas.microsoft.com/office/drawing/2014/main" id="{53D34B2E-2916-48E8-9BF1-003485201E91}"/>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7538609" y="20384937"/>
            <a:ext cx="5511798" cy="2460624"/>
          </a:xfrm>
          <a:prstGeom prst="rect">
            <a:avLst/>
          </a:prstGeom>
        </p:spPr>
      </p:pic>
      <p:pic>
        <p:nvPicPr>
          <p:cNvPr id="3092" name="Graphic 3091">
            <a:extLst>
              <a:ext uri="{FF2B5EF4-FFF2-40B4-BE49-F238E27FC236}">
                <a16:creationId xmlns:a16="http://schemas.microsoft.com/office/drawing/2014/main" id="{AF8FE791-5123-4F6C-B2CA-DE00D6BEAED2}"/>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1010900" y="23344515"/>
            <a:ext cx="1943100" cy="2159000"/>
          </a:xfrm>
          <a:prstGeom prst="rect">
            <a:avLst/>
          </a:prstGeom>
        </p:spPr>
      </p:pic>
      <p:sp>
        <p:nvSpPr>
          <p:cNvPr id="3" name="TextBox 2">
            <a:extLst>
              <a:ext uri="{FF2B5EF4-FFF2-40B4-BE49-F238E27FC236}">
                <a16:creationId xmlns:a16="http://schemas.microsoft.com/office/drawing/2014/main" id="{5EFC10C7-8E89-4480-B646-C91802596497}"/>
              </a:ext>
            </a:extLst>
          </p:cNvPr>
          <p:cNvSpPr txBox="1"/>
          <p:nvPr/>
        </p:nvSpPr>
        <p:spPr>
          <a:xfrm>
            <a:off x="14546767" y="29937789"/>
            <a:ext cx="11521066" cy="4785926"/>
          </a:xfrm>
          <a:prstGeom prst="rect">
            <a:avLst/>
          </a:prstGeom>
          <a:noFill/>
        </p:spPr>
        <p:txBody>
          <a:bodyPr wrap="square" rtlCol="0">
            <a:spAutoFit/>
          </a:bodyPr>
          <a:lstStyle/>
          <a:p>
            <a:pPr marL="571500" indent="-571500">
              <a:spcAft>
                <a:spcPts val="1500"/>
              </a:spcAft>
              <a:buFont typeface="Arial" panose="020B0604020202020204" pitchFamily="34" charset="0"/>
              <a:buChar char="•"/>
            </a:pPr>
            <a:r>
              <a:rPr lang="en-US" sz="4000" dirty="0"/>
              <a:t>Replaced hardcoded values with calls to the backend database</a:t>
            </a:r>
          </a:p>
          <a:p>
            <a:pPr marL="571500" indent="-571500">
              <a:spcAft>
                <a:spcPts val="1500"/>
              </a:spcAft>
              <a:buFont typeface="Arial" panose="020B0604020202020204" pitchFamily="34" charset="0"/>
              <a:buChar char="•"/>
            </a:pPr>
            <a:r>
              <a:rPr lang="en-US" sz="4000" dirty="0"/>
              <a:t>Improved usability and UI for installing devices and reserving parking spaces (e.g. navigation to parking spot, persistent login, user preferences, etc.)</a:t>
            </a:r>
          </a:p>
          <a:p>
            <a:pPr marL="571500" indent="-571500">
              <a:spcAft>
                <a:spcPts val="1500"/>
              </a:spcAft>
              <a:buFont typeface="Arial" panose="020B0604020202020204" pitchFamily="34" charset="0"/>
              <a:buChar char="•"/>
            </a:pPr>
            <a:r>
              <a:rPr lang="en-US" sz="4000" dirty="0"/>
              <a:t>Admin website to create users, bulk import sites and devices, easily view sites and devices</a:t>
            </a:r>
          </a:p>
        </p:txBody>
      </p:sp>
      <p:sp>
        <p:nvSpPr>
          <p:cNvPr id="28" name="TextBox 27">
            <a:extLst>
              <a:ext uri="{FF2B5EF4-FFF2-40B4-BE49-F238E27FC236}">
                <a16:creationId xmlns:a16="http://schemas.microsoft.com/office/drawing/2014/main" id="{B37F55A7-9B42-8F44-9D63-A400FFF8912E}"/>
              </a:ext>
            </a:extLst>
          </p:cNvPr>
          <p:cNvSpPr txBox="1"/>
          <p:nvPr/>
        </p:nvSpPr>
        <p:spPr>
          <a:xfrm>
            <a:off x="1469571" y="27397889"/>
            <a:ext cx="12138075" cy="7594387"/>
          </a:xfrm>
          <a:prstGeom prst="rect">
            <a:avLst/>
          </a:prstGeom>
          <a:noFill/>
        </p:spPr>
        <p:txBody>
          <a:bodyPr wrap="square" rtlCol="0">
            <a:spAutoFit/>
          </a:bodyPr>
          <a:lstStyle/>
          <a:p>
            <a:pPr>
              <a:spcAft>
                <a:spcPts val="1500"/>
              </a:spcAft>
            </a:pPr>
            <a:r>
              <a:rPr lang="en-US" sz="4000" dirty="0"/>
              <a:t>Smart City applications aim to futurize cities by using IoT technologies to monitor parking, waste, and more. Our work this semester was the next important step to completing this objective.</a:t>
            </a:r>
          </a:p>
          <a:p>
            <a:pPr>
              <a:spcAft>
                <a:spcPts val="600"/>
              </a:spcAft>
            </a:pPr>
            <a:r>
              <a:rPr lang="en-US" sz="4000" b="1" dirty="0"/>
              <a:t>Before</a:t>
            </a:r>
          </a:p>
          <a:p>
            <a:pPr marL="571500" indent="-571500">
              <a:spcAft>
                <a:spcPts val="1500"/>
              </a:spcAft>
              <a:buFont typeface="Arial" panose="020B0604020202020204" pitchFamily="34" charset="0"/>
              <a:buChar char="•"/>
            </a:pPr>
            <a:r>
              <a:rPr lang="en-US" sz="4000" dirty="0"/>
              <a:t>UI design supported by basic hardcoded values</a:t>
            </a:r>
          </a:p>
          <a:p>
            <a:pPr>
              <a:spcAft>
                <a:spcPts val="600"/>
              </a:spcAft>
            </a:pPr>
            <a:r>
              <a:rPr lang="en-US" sz="4000" b="1" dirty="0"/>
              <a:t>After</a:t>
            </a:r>
            <a:endParaRPr lang="en-US" sz="4000" dirty="0"/>
          </a:p>
          <a:p>
            <a:pPr marL="571500" indent="-571500">
              <a:buFont typeface="Arial" panose="020B0604020202020204" pitchFamily="34" charset="0"/>
              <a:buChar char="•"/>
            </a:pPr>
            <a:r>
              <a:rPr lang="en-US" sz="4000" dirty="0"/>
              <a:t>iOS support</a:t>
            </a:r>
          </a:p>
          <a:p>
            <a:pPr marL="571500" indent="-571500">
              <a:buFont typeface="Arial" panose="020B0604020202020204" pitchFamily="34" charset="0"/>
              <a:buChar char="•"/>
            </a:pPr>
            <a:r>
              <a:rPr lang="en-US" sz="4000" dirty="0"/>
              <a:t>Full backend implementation and integration with both mobile apps</a:t>
            </a:r>
          </a:p>
          <a:p>
            <a:pPr marL="571500" indent="-571500">
              <a:buFont typeface="Arial" panose="020B0604020202020204" pitchFamily="34" charset="0"/>
              <a:buChar char="•"/>
            </a:pPr>
            <a:r>
              <a:rPr lang="en-US" sz="4000" dirty="0"/>
              <a:t>Admin web app for direct data modification</a:t>
            </a:r>
          </a:p>
        </p:txBody>
      </p:sp>
      <p:pic>
        <p:nvPicPr>
          <p:cNvPr id="37" name="Picture 36">
            <a:extLst>
              <a:ext uri="{FF2B5EF4-FFF2-40B4-BE49-F238E27FC236}">
                <a16:creationId xmlns:a16="http://schemas.microsoft.com/office/drawing/2014/main" id="{1C0517F7-4C35-474C-9036-53B654FB0087}"/>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14532499" y="12211963"/>
            <a:ext cx="2624143" cy="4667476"/>
          </a:xfrm>
          <a:prstGeom prst="rect">
            <a:avLst/>
          </a:prstGeom>
        </p:spPr>
      </p:pic>
      <p:pic>
        <p:nvPicPr>
          <p:cNvPr id="41" name="Picture 40">
            <a:extLst>
              <a:ext uri="{FF2B5EF4-FFF2-40B4-BE49-F238E27FC236}">
                <a16:creationId xmlns:a16="http://schemas.microsoft.com/office/drawing/2014/main" id="{9245D53C-5732-2C4C-B835-98B4330F2BFD}"/>
              </a:ext>
            </a:extLst>
          </p:cNvPr>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17340257" y="12211963"/>
            <a:ext cx="2624143" cy="4667476"/>
          </a:xfrm>
          <a:prstGeom prst="rect">
            <a:avLst/>
          </a:prstGeom>
        </p:spPr>
      </p:pic>
      <p:pic>
        <p:nvPicPr>
          <p:cNvPr id="53" name="Picture 52">
            <a:extLst>
              <a:ext uri="{FF2B5EF4-FFF2-40B4-BE49-F238E27FC236}">
                <a16:creationId xmlns:a16="http://schemas.microsoft.com/office/drawing/2014/main" id="{B0FE78FC-A455-E848-8981-5A687F38015A}"/>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7602200" y="17933955"/>
            <a:ext cx="7617256" cy="4316445"/>
          </a:xfrm>
          <a:prstGeom prst="rect">
            <a:avLst/>
          </a:prstGeom>
        </p:spPr>
      </p:pic>
      <p:pic>
        <p:nvPicPr>
          <p:cNvPr id="57" name="Picture 56">
            <a:extLst>
              <a:ext uri="{FF2B5EF4-FFF2-40B4-BE49-F238E27FC236}">
                <a16:creationId xmlns:a16="http://schemas.microsoft.com/office/drawing/2014/main" id="{01F8FF56-64DD-A64E-9EA5-8FA9B5DF245E}"/>
              </a:ext>
            </a:extLst>
          </p:cNvPr>
          <p:cNvPicPr>
            <a:picLocks noChangeAspect="1"/>
          </p:cNvPicPr>
          <p:nvPr/>
        </p:nvPicPr>
        <p:blipFill>
          <a:blip r:embed="rId22"/>
          <a:stretch>
            <a:fillRect/>
          </a:stretch>
        </p:blipFill>
        <p:spPr>
          <a:xfrm>
            <a:off x="20421600" y="12206260"/>
            <a:ext cx="2629973" cy="4673179"/>
          </a:xfrm>
          <a:prstGeom prst="rect">
            <a:avLst/>
          </a:prstGeom>
        </p:spPr>
      </p:pic>
      <p:pic>
        <p:nvPicPr>
          <p:cNvPr id="58" name="Picture 57">
            <a:extLst>
              <a:ext uri="{FF2B5EF4-FFF2-40B4-BE49-F238E27FC236}">
                <a16:creationId xmlns:a16="http://schemas.microsoft.com/office/drawing/2014/main" id="{417776EA-0183-CF48-927B-018370C3BD90}"/>
              </a:ext>
            </a:extLst>
          </p:cNvPr>
          <p:cNvPicPr>
            <a:picLocks noChangeAspect="1"/>
          </p:cNvPicPr>
          <p:nvPr/>
        </p:nvPicPr>
        <p:blipFill>
          <a:blip r:embed="rId23"/>
          <a:stretch>
            <a:fillRect/>
          </a:stretch>
        </p:blipFill>
        <p:spPr>
          <a:xfrm>
            <a:off x="23229358" y="12206260"/>
            <a:ext cx="2629973" cy="4673179"/>
          </a:xfrm>
          <a:prstGeom prst="rect">
            <a:avLst/>
          </a:prstGeom>
        </p:spPr>
      </p:pic>
      <p:sp>
        <p:nvSpPr>
          <p:cNvPr id="59" name="TextBox 58">
            <a:extLst>
              <a:ext uri="{FF2B5EF4-FFF2-40B4-BE49-F238E27FC236}">
                <a16:creationId xmlns:a16="http://schemas.microsoft.com/office/drawing/2014/main" id="{4E48862A-6AF3-8849-AE9D-D00529044167}"/>
              </a:ext>
            </a:extLst>
          </p:cNvPr>
          <p:cNvSpPr txBox="1"/>
          <p:nvPr/>
        </p:nvSpPr>
        <p:spPr>
          <a:xfrm>
            <a:off x="15947501" y="17049569"/>
            <a:ext cx="2492899" cy="707886"/>
          </a:xfrm>
          <a:prstGeom prst="rect">
            <a:avLst/>
          </a:prstGeom>
          <a:noFill/>
        </p:spPr>
        <p:txBody>
          <a:bodyPr wrap="square" rtlCol="0">
            <a:spAutoFit/>
          </a:bodyPr>
          <a:lstStyle/>
          <a:p>
            <a:pPr algn="ctr"/>
            <a:r>
              <a:rPr lang="en-US" sz="4000" dirty="0"/>
              <a:t>User App</a:t>
            </a:r>
          </a:p>
        </p:txBody>
      </p:sp>
      <p:sp>
        <p:nvSpPr>
          <p:cNvPr id="60" name="TextBox 59">
            <a:extLst>
              <a:ext uri="{FF2B5EF4-FFF2-40B4-BE49-F238E27FC236}">
                <a16:creationId xmlns:a16="http://schemas.microsoft.com/office/drawing/2014/main" id="{07339852-924B-5E4C-B3AA-104A7E7A5213}"/>
              </a:ext>
            </a:extLst>
          </p:cNvPr>
          <p:cNvSpPr txBox="1"/>
          <p:nvPr/>
        </p:nvSpPr>
        <p:spPr>
          <a:xfrm>
            <a:off x="15392400" y="19659600"/>
            <a:ext cx="1908378" cy="1323439"/>
          </a:xfrm>
          <a:prstGeom prst="rect">
            <a:avLst/>
          </a:prstGeom>
          <a:noFill/>
        </p:spPr>
        <p:txBody>
          <a:bodyPr wrap="square" rtlCol="0">
            <a:spAutoFit/>
          </a:bodyPr>
          <a:lstStyle/>
          <a:p>
            <a:pPr algn="ctr"/>
            <a:r>
              <a:rPr lang="en-US" sz="4000" dirty="0"/>
              <a:t>Admin </a:t>
            </a:r>
          </a:p>
          <a:p>
            <a:r>
              <a:rPr lang="en-US" sz="4000" dirty="0"/>
              <a:t>Website</a:t>
            </a:r>
          </a:p>
        </p:txBody>
      </p:sp>
      <p:sp>
        <p:nvSpPr>
          <p:cNvPr id="61" name="TextBox 60">
            <a:extLst>
              <a:ext uri="{FF2B5EF4-FFF2-40B4-BE49-F238E27FC236}">
                <a16:creationId xmlns:a16="http://schemas.microsoft.com/office/drawing/2014/main" id="{44391D83-2E1E-2949-8EBD-DC24484D9F65}"/>
              </a:ext>
            </a:extLst>
          </p:cNvPr>
          <p:cNvSpPr txBox="1"/>
          <p:nvPr/>
        </p:nvSpPr>
        <p:spPr>
          <a:xfrm>
            <a:off x="21793200" y="17027100"/>
            <a:ext cx="2743200" cy="707886"/>
          </a:xfrm>
          <a:prstGeom prst="rect">
            <a:avLst/>
          </a:prstGeom>
          <a:noFill/>
        </p:spPr>
        <p:txBody>
          <a:bodyPr wrap="square" rtlCol="0">
            <a:spAutoFit/>
          </a:bodyPr>
          <a:lstStyle/>
          <a:p>
            <a:pPr algn="ctr"/>
            <a:r>
              <a:rPr lang="en-US" sz="4000" dirty="0"/>
              <a:t>Admin App</a:t>
            </a:r>
          </a:p>
        </p:txBody>
      </p:sp>
      <p:sp>
        <p:nvSpPr>
          <p:cNvPr id="38" name="Rectangle 12">
            <a:extLst>
              <a:ext uri="{FF2B5EF4-FFF2-40B4-BE49-F238E27FC236}">
                <a16:creationId xmlns:a16="http://schemas.microsoft.com/office/drawing/2014/main" id="{5B2CCFB3-5C96-1E44-85FF-C843AE9063E4}"/>
              </a:ext>
            </a:extLst>
          </p:cNvPr>
          <p:cNvSpPr>
            <a:spLocks noChangeArrowheads="1"/>
          </p:cNvSpPr>
          <p:nvPr/>
        </p:nvSpPr>
        <p:spPr bwMode="auto">
          <a:xfrm>
            <a:off x="14188471" y="22981735"/>
            <a:ext cx="12046101" cy="5548136"/>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dirty="0">
              <a:solidFill>
                <a:schemeClr val="bg1"/>
              </a:solidFill>
            </a:endParaRPr>
          </a:p>
        </p:txBody>
      </p:sp>
      <p:sp>
        <p:nvSpPr>
          <p:cNvPr id="39" name="Text Box 13">
            <a:extLst>
              <a:ext uri="{FF2B5EF4-FFF2-40B4-BE49-F238E27FC236}">
                <a16:creationId xmlns:a16="http://schemas.microsoft.com/office/drawing/2014/main" id="{C187B572-E478-EA4B-8CEB-996C343FDAB7}"/>
              </a:ext>
            </a:extLst>
          </p:cNvPr>
          <p:cNvSpPr txBox="1">
            <a:spLocks noChangeArrowheads="1"/>
          </p:cNvSpPr>
          <p:nvPr/>
        </p:nvSpPr>
        <p:spPr bwMode="auto">
          <a:xfrm>
            <a:off x="14383758" y="23158235"/>
            <a:ext cx="6091386"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Performance Metric</a:t>
            </a:r>
          </a:p>
        </p:txBody>
      </p:sp>
      <p:sp>
        <p:nvSpPr>
          <p:cNvPr id="40" name="TextBox 39">
            <a:extLst>
              <a:ext uri="{FF2B5EF4-FFF2-40B4-BE49-F238E27FC236}">
                <a16:creationId xmlns:a16="http://schemas.microsoft.com/office/drawing/2014/main" id="{C81DBEFC-C938-8245-82BA-6561E722059F}"/>
              </a:ext>
            </a:extLst>
          </p:cNvPr>
          <p:cNvSpPr txBox="1"/>
          <p:nvPr/>
        </p:nvSpPr>
        <p:spPr>
          <a:xfrm>
            <a:off x="14463134" y="24087309"/>
            <a:ext cx="11521066" cy="4093428"/>
          </a:xfrm>
          <a:prstGeom prst="rect">
            <a:avLst/>
          </a:prstGeom>
          <a:noFill/>
        </p:spPr>
        <p:txBody>
          <a:bodyPr wrap="square" rtlCol="0">
            <a:spAutoFit/>
          </a:bodyPr>
          <a:lstStyle/>
          <a:p>
            <a:pPr marL="571500" indent="-571500">
              <a:buFont typeface="Arial" panose="020B0604020202020204" pitchFamily="34" charset="0"/>
              <a:buChar char="•"/>
            </a:pPr>
            <a:r>
              <a:rPr lang="en-US" sz="4000" dirty="0"/>
              <a:t>Weekly task completion rate: 92%</a:t>
            </a:r>
          </a:p>
          <a:p>
            <a:pPr marL="1028700" lvl="1" indent="-571500">
              <a:spcAft>
                <a:spcPts val="1200"/>
              </a:spcAft>
              <a:buFont typeface="Arial" panose="020B0604020202020204" pitchFamily="34" charset="0"/>
              <a:buChar char="•"/>
            </a:pPr>
            <a:r>
              <a:rPr lang="en-US" sz="4000" dirty="0"/>
              <a:t>Some features were not completely implemented</a:t>
            </a:r>
          </a:p>
          <a:p>
            <a:pPr marL="571500" indent="-571500">
              <a:spcAft>
                <a:spcPts val="1200"/>
              </a:spcAft>
              <a:buFont typeface="Arial" panose="020B0604020202020204" pitchFamily="34" charset="0"/>
              <a:buChar char="•"/>
            </a:pPr>
            <a:r>
              <a:rPr lang="en-US" sz="4000" dirty="0"/>
              <a:t>Company mentor feedback: goals were met and pleased with work performed this semester</a:t>
            </a:r>
          </a:p>
          <a:p>
            <a:pPr marL="571500" indent="-571500">
              <a:buFont typeface="Arial" panose="020B0604020202020204" pitchFamily="34" charset="0"/>
              <a:buChar char="•"/>
            </a:pPr>
            <a:r>
              <a:rPr lang="en-US" sz="4000" dirty="0"/>
              <a:t>Functional expectations were met</a:t>
            </a:r>
            <a:r>
              <a:rPr lang="en-US" sz="4000" dirty="0">
                <a:sym typeface="Wingdings" pitchFamily="2" charset="2"/>
              </a:rPr>
              <a:t> (completed functions do not have bugs or interruptions)</a:t>
            </a:r>
            <a:endParaRPr lang="en-US" sz="4000" dirty="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6635</TotalTime>
  <Words>375</Words>
  <Application>Microsoft Office PowerPoint</Application>
  <PresentationFormat>Custom</PresentationFormat>
  <Paragraphs>47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Arial Black</vt:lpstr>
      <vt:lpstr>Calibri</vt:lpstr>
      <vt:lpstr>Calibri Light</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John H.L. Hansen</dc:creator>
  <cp:lastModifiedBy>Miguel Razo</cp:lastModifiedBy>
  <cp:revision>156</cp:revision>
  <cp:lastPrinted>1601-01-01T00:00:00Z</cp:lastPrinted>
  <dcterms:created xsi:type="dcterms:W3CDTF">2005-08-26T03:43:39Z</dcterms:created>
  <dcterms:modified xsi:type="dcterms:W3CDTF">2021-10-29T23:07:25Z</dcterms:modified>
</cp:coreProperties>
</file>

<file path=docProps/thumbnail.jpeg>
</file>